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0" r:id="rId4"/>
  </p:sldMasterIdLst>
  <p:notesMasterIdLst>
    <p:notesMasterId r:id="rId27"/>
  </p:notesMasterIdLst>
  <p:sldIdLst>
    <p:sldId id="258" r:id="rId5"/>
    <p:sldId id="273" r:id="rId6"/>
    <p:sldId id="272" r:id="rId7"/>
    <p:sldId id="275" r:id="rId8"/>
    <p:sldId id="268" r:id="rId9"/>
    <p:sldId id="267" r:id="rId10"/>
    <p:sldId id="276" r:id="rId11"/>
    <p:sldId id="271" r:id="rId12"/>
    <p:sldId id="292" r:id="rId13"/>
    <p:sldId id="278" r:id="rId14"/>
    <p:sldId id="279" r:id="rId15"/>
    <p:sldId id="280" r:id="rId16"/>
    <p:sldId id="281" r:id="rId17"/>
    <p:sldId id="283" r:id="rId18"/>
    <p:sldId id="293" r:id="rId19"/>
    <p:sldId id="284" r:id="rId20"/>
    <p:sldId id="274" r:id="rId21"/>
    <p:sldId id="285" r:id="rId22"/>
    <p:sldId id="286" r:id="rId23"/>
    <p:sldId id="290" r:id="rId24"/>
    <p:sldId id="288" r:id="rId25"/>
    <p:sldId id="291" r:id="rId26"/>
  </p:sldIdLst>
  <p:sldSz cx="12192000" cy="6858000"/>
  <p:notesSz cx="6858000" cy="9144000"/>
  <p:embeddedFontLst>
    <p:embeddedFont>
      <p:font typeface="Adobe Devanagari" panose="02040503050201020203" pitchFamily="18" charset="0"/>
      <p:regular r:id="rId28"/>
      <p:bold r:id="rId29"/>
      <p:italic r:id="rId30"/>
      <p:boldItalic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Brandon Grotesque Light" panose="020B0303020203060202" pitchFamily="34" charset="0"/>
      <p:regular r:id="rId40"/>
      <p:italic r:id="rId41"/>
    </p:embeddedFont>
    <p:embeddedFont>
      <p:font typeface="Franklin Gothic Demi" panose="020B0703020102020204" pitchFamily="34" charset="0"/>
      <p:regular r:id="rId42"/>
      <p:italic r:id="rId43"/>
    </p:embeddedFont>
    <p:embeddedFont>
      <p:font typeface="Franklin Gothic Medium" panose="020B0603020102020204" pitchFamily="34" charset="0"/>
      <p:regular r:id="rId44"/>
      <p:italic r:id="rId45"/>
    </p:embeddedFont>
    <p:embeddedFont>
      <p:font typeface="Corbel" panose="020B0503020204020204" pitchFamily="34" charset="0"/>
      <p:regular r:id="rId46"/>
      <p:bold r:id="rId47"/>
      <p:italic r:id="rId48"/>
      <p:boldItalic r:id="rId49"/>
    </p:embeddedFont>
    <p:embeddedFont>
      <p:font typeface="Segoe UI Semibold" panose="020B0702040204020203" pitchFamily="34" charset="0"/>
      <p:bold r:id="rId50"/>
      <p:boldItalic r:id="rId5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25E5076-3810-47DD-B79F-674D7AD40C0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9" autoAdjust="0"/>
    <p:restoredTop sz="94683" autoAdjust="0"/>
  </p:normalViewPr>
  <p:slideViewPr>
    <p:cSldViewPr snapToGrid="0">
      <p:cViewPr varScale="1">
        <p:scale>
          <a:sx n="109" d="100"/>
          <a:sy n="109" d="100"/>
        </p:scale>
        <p:origin x="444" y="102"/>
      </p:cViewPr>
      <p:guideLst/>
    </p:cSldViewPr>
  </p:slid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4.xml"/><Relationship Id="rId51" Type="http://schemas.openxmlformats.org/officeDocument/2006/relationships/font" Target="fonts/font2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AC78B-5884-4D24-983C-916233003E85}" type="datetimeFigureOut">
              <a:rPr lang="en-US" smtClean="0"/>
              <a:t>10/22/2018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AB528-7684-4A37-99F6-46340DCC2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818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AB528-7684-4A37-99F6-46340DCC2B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04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AB528-7684-4A37-99F6-46340DCC2B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01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AB528-7684-4A37-99F6-46340DCC2B3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757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AB528-7684-4A37-99F6-46340DCC2B3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52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AB528-7684-4A37-99F6-46340DCC2B3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299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 userDrawn="1"/>
        </p:nvSpPr>
        <p:spPr bwMode="auto">
          <a:xfrm>
            <a:off x="11784011" y="345139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78819" y="2270908"/>
            <a:ext cx="7034362" cy="2188992"/>
          </a:xfrm>
        </p:spPr>
        <p:txBody>
          <a:bodyPr anchor="ctr" anchorCtr="0">
            <a:noAutofit/>
          </a:bodyPr>
          <a:lstStyle>
            <a:lvl1pPr algn="ctr">
              <a:lnSpc>
                <a:spcPct val="85000"/>
              </a:lnSpc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6793" y="5024051"/>
            <a:ext cx="7034362" cy="1052898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584338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35A1469-2D5F-4CF6-9A65-876A4BCDDACA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15066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ZA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72151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549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60054D9-7800-4106-9C2D-E383D9D6A16D}"/>
              </a:ext>
            </a:extLst>
          </p:cNvPr>
          <p:cNvSpPr/>
          <p:nvPr userDrawn="1"/>
        </p:nvSpPr>
        <p:spPr>
          <a:xfrm>
            <a:off x="6901869" y="0"/>
            <a:ext cx="529336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EBBCD-CBA1-4D0B-806D-FC14D8656200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46659" y="688779"/>
            <a:ext cx="5746376" cy="52230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213600" y="280278"/>
            <a:ext cx="4641006" cy="2397608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Freeform 6" title="Page Number Shape">
            <a:extLst>
              <a:ext uri="{FF2B5EF4-FFF2-40B4-BE49-F238E27FC236}">
                <a16:creationId xmlns:a16="http://schemas.microsoft.com/office/drawing/2014/main" id="{B162E9BD-1CEB-41D5-8DEB-7C5EDF3B01C3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468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67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1651A72-6E17-4CF4-8218-285FCAC88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1600" y="557784"/>
            <a:ext cx="6248400" cy="230796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2A31231-1080-4CC0-9896-EF779EE27C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5121" y="2950589"/>
            <a:ext cx="6188679" cy="256324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272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2C437-5C9D-4B1A-9C56-1C544AB8146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9529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F2D3B-BB2C-4EA8-8616-6D874F8BB777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539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368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5E975-0B6B-4B58-A4AA-C8F33B87478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B3A5F786-D848-499D-B37D-96CF11DE90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55480"/>
            <a:ext cx="6246812" cy="530557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62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0CEE1DAB-B868-4EEB-BD54-B9BAB6F58361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13771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A88A9-102E-4111-86E0-D51E9CB704AA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3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22787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6BD67-B37A-4DEF-9054-A91A6B18355E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1" y="2981325"/>
            <a:ext cx="1866900" cy="28289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983FCBB-03A1-486A-BDE2-92BD88EA0FC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729006" y="2981325"/>
            <a:ext cx="1866900" cy="28289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1365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D3432B8B-A85D-47CE-98BC-3DF0B2F26AF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5400" y="431747"/>
            <a:ext cx="5105400" cy="68463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8800" y="1468316"/>
            <a:ext cx="4831664" cy="3865070"/>
          </a:xfrm>
        </p:spPr>
        <p:txBody>
          <a:bodyPr anchor="ctr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9235B7-901B-460F-BE63-E630BF7AD92D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63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762000" y="305678"/>
            <a:ext cx="10667998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601C1E-44EC-4ED6-87AC-7B26C9BC7568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1999" y="2443527"/>
            <a:ext cx="3348000" cy="2291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AF3C3132-3E24-455C-9341-F3767C087D5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21999" y="2443527"/>
            <a:ext cx="3348000" cy="2291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81999" y="2443527"/>
            <a:ext cx="3348000" cy="2291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781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bg bwMode="grayWhite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C8E5ED0-7922-414F-9B0F-CA82F0A3C660}"/>
              </a:ext>
            </a:extLst>
          </p:cNvPr>
          <p:cNvSpPr/>
          <p:nvPr userDrawn="1"/>
        </p:nvSpPr>
        <p:spPr>
          <a:xfrm>
            <a:off x="0" y="1540330"/>
            <a:ext cx="12192000" cy="47156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AC8F6D-0687-481A-9761-11AB8A79722C}"/>
              </a:ext>
            </a:extLst>
          </p:cNvPr>
          <p:cNvSpPr/>
          <p:nvPr userDrawn="1"/>
        </p:nvSpPr>
        <p:spPr>
          <a:xfrm>
            <a:off x="0" y="1"/>
            <a:ext cx="12191999" cy="1547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8571" y="6314440"/>
            <a:ext cx="3814856" cy="365125"/>
          </a:xfrm>
        </p:spPr>
        <p:txBody>
          <a:bodyPr/>
          <a:lstStyle/>
          <a:p>
            <a:fld id="{4AE13B8D-7A39-483F-9092-AB66B2338492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Freeform 6" title="Page Number Shape">
            <a:extLst>
              <a:ext uri="{FF2B5EF4-FFF2-40B4-BE49-F238E27FC236}">
                <a16:creationId xmlns:a16="http://schemas.microsoft.com/office/drawing/2014/main" id="{0370AA61-B230-4320-8591-17B9EA527174}"/>
              </a:ext>
            </a:extLst>
          </p:cNvPr>
          <p:cNvSpPr/>
          <p:nvPr userDrawn="1"/>
        </p:nvSpPr>
        <p:spPr bwMode="auto">
          <a:xfrm>
            <a:off x="11792583" y="35647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AAC19ED-7CFA-4AF2-BE7E-6017F4B12C9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2A783413-0A31-4F6C-B545-866183ABB0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081999" y="2875327"/>
            <a:ext cx="3348000" cy="2291676"/>
          </a:xfrm>
        </p:spPr>
        <p:txBody>
          <a:bodyPr anchor="ctr" anchorCtr="0"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4C76CE-242A-40DC-B9BA-9F6CD2FEB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ltGray">
          <a:xfrm>
            <a:off x="761999" y="280278"/>
            <a:ext cx="10676571" cy="1002422"/>
          </a:xfrm>
        </p:spPr>
        <p:txBody>
          <a:bodyPr anchor="ctr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689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352848"/>
            <a:ext cx="10667998" cy="1002422"/>
          </a:xfrm>
        </p:spPr>
        <p:txBody>
          <a:bodyPr anchor="ctr" anchorCtr="0"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48724" y="1534886"/>
            <a:ext cx="2581273" cy="42753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B421F-7852-47A7-8672-3F4B3DC607FF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FBAD01-7A3E-42FB-9A1E-EAF5F97616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1534886"/>
            <a:ext cx="7829550" cy="427536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47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ight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4768376-ED37-468E-9A28-4A8C73222CFB}"/>
              </a:ext>
            </a:extLst>
          </p:cNvPr>
          <p:cNvSpPr/>
          <p:nvPr userDrawn="1"/>
        </p:nvSpPr>
        <p:spPr>
          <a:xfrm>
            <a:off x="5263637" y="0"/>
            <a:ext cx="692836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CE990-BAB9-4562-95E3-50660C2796F3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dirty="0"/>
              <a:t>Add a footer</a:t>
            </a:r>
            <a:endParaRPr lang="en-US" dirty="0"/>
          </a:p>
          <a:p>
            <a:endParaRPr lang="en-US" dirty="0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DEDD3AEB-5731-4BFB-B455-2CAA76BB8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2695" y="358646"/>
            <a:ext cx="5505450" cy="5896056"/>
          </a:xfrm>
        </p:spPr>
        <p:txBody>
          <a:bodyPr anchor="ctr" anchorCtr="0">
            <a:normAutofit/>
          </a:bodyPr>
          <a:lstStyle>
            <a:lvl1pPr>
              <a:defRPr sz="2800"/>
            </a:lvl1pPr>
          </a:lstStyle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200" smtClean="0">
                <a:cs typeface="Segoe UI" panose="020B0502040204020203" pitchFamily="34" charset="0"/>
              </a:rPr>
              <a:t>Click to edit Master text styles</a:t>
            </a:r>
          </a:p>
        </p:txBody>
      </p:sp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F054F317-CFFE-48EF-91D4-872C9FE7043D}"/>
              </a:ext>
            </a:extLst>
          </p:cNvPr>
          <p:cNvSpPr/>
          <p:nvPr userDrawn="1"/>
        </p:nvSpPr>
        <p:spPr bwMode="auto">
          <a:xfrm>
            <a:off x="11793378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D58896D-DB7B-49E4-87EC-67CEAB2EF5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7570" y="548792"/>
            <a:ext cx="3833906" cy="495249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1192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360167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9E139DA8-D636-4336-B416-25DD0050B639}" type="datetime8">
              <a:rPr lang="en-US" smtClean="0"/>
              <a:t>10/22/2018 10:29 PM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ZA"/>
              <a:t>Add a footer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87179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7AAC19ED-7CFA-4AF2-BE7E-6017F4B12C9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871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7" r:id="rId5"/>
    <p:sldLayoutId id="2147483674" r:id="rId6"/>
    <p:sldLayoutId id="2147483679" r:id="rId7"/>
    <p:sldLayoutId id="2147483678" r:id="rId8"/>
    <p:sldLayoutId id="2147483676" r:id="rId9"/>
    <p:sldLayoutId id="2147483675" r:id="rId10"/>
    <p:sldLayoutId id="2147483665" r:id="rId11"/>
    <p:sldLayoutId id="2147483682" r:id="rId12"/>
    <p:sldLayoutId id="2147483681" r:id="rId13"/>
    <p:sldLayoutId id="2147483667" r:id="rId14"/>
    <p:sldLayoutId id="2147483668" r:id="rId15"/>
    <p:sldLayoutId id="2147483680" r:id="rId16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0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8B3CD-9828-4280-95EC-5F9D73400FF8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2564295" y="2153914"/>
            <a:ext cx="7034362" cy="218899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66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RISK MANAGEMENT</a:t>
            </a:r>
            <a:endParaRPr lang="en-US" sz="6600" dirty="0">
              <a:solidFill>
                <a:schemeClr val="accent1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A3178-CB65-4687-BC8A-DBB6F3C6EF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3343" y="4807552"/>
            <a:ext cx="7034362" cy="105289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i="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GROUP:  BREAKFAST CLUB</a:t>
            </a:r>
            <a:endParaRPr lang="en-US" sz="1800" i="0" dirty="0">
              <a:solidFill>
                <a:schemeClr val="tx1"/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grpSp>
        <p:nvGrpSpPr>
          <p:cNvPr id="6" name="Group 5" descr="decorative element">
            <a:extLst>
              <a:ext uri="{FF2B5EF4-FFF2-40B4-BE49-F238E27FC236}">
                <a16:creationId xmlns:a16="http://schemas.microsoft.com/office/drawing/2014/main" id="{698C1723-6BE3-4292-90F2-43C7A22F503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/>
        </p:nvGrpSpPr>
        <p:grpSpPr bwMode="white">
          <a:xfrm>
            <a:off x="2407627" y="1184031"/>
            <a:ext cx="7376746" cy="4149970"/>
            <a:chOff x="2989385" y="1679331"/>
            <a:chExt cx="7376746" cy="2681654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EFF9A4E4-33FF-4BA5-9A1C-6E8B73621BEB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7376746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9168D7F-9049-4135-9731-02DB8D3CD4C9}"/>
                </a:ext>
              </a:extLst>
            </p:cNvPr>
            <p:cNvCxnSpPr/>
            <p:nvPr/>
          </p:nvCxnSpPr>
          <p:spPr bwMode="white">
            <a:xfrm>
              <a:off x="10366130" y="1688123"/>
              <a:ext cx="0" cy="2672862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19D412-8FFA-4958-A76C-EB9E1F690AD9}"/>
                </a:ext>
              </a:extLst>
            </p:cNvPr>
            <p:cNvCxnSpPr/>
            <p:nvPr/>
          </p:nvCxnSpPr>
          <p:spPr bwMode="white">
            <a:xfrm>
              <a:off x="2989385" y="1679331"/>
              <a:ext cx="0" cy="267480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85B0E36-8696-452F-958E-984FBF104D99}"/>
                </a:ext>
              </a:extLst>
            </p:cNvPr>
            <p:cNvCxnSpPr/>
            <p:nvPr/>
          </p:nvCxnSpPr>
          <p:spPr bwMode="white">
            <a:xfrm>
              <a:off x="2989385" y="4354131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3F49821-5888-450B-ABA1-D4D7B73EC2AB}"/>
                </a:ext>
              </a:extLst>
            </p:cNvPr>
            <p:cNvCxnSpPr/>
            <p:nvPr/>
          </p:nvCxnSpPr>
          <p:spPr bwMode="white">
            <a:xfrm>
              <a:off x="8625254" y="4360985"/>
              <a:ext cx="174087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2D9B22-CA63-4CDB-8957-40947F4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1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330789" y="551033"/>
            <a:ext cx="6212084" cy="5223072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latin typeface="Brandon Grotesque Light" panose="020B0303020203060202" pitchFamily="34" charset="0"/>
              </a:rPr>
              <a:t>Brainstorming</a:t>
            </a:r>
          </a:p>
          <a:p>
            <a:r>
              <a:rPr lang="en-US" sz="2400" b="1" dirty="0" smtClean="0">
                <a:latin typeface="Brandon Grotesque Light" panose="020B0303020203060202" pitchFamily="34" charset="0"/>
              </a:rPr>
              <a:t>Nominal group</a:t>
            </a:r>
          </a:p>
          <a:p>
            <a:pPr lvl="1"/>
            <a:r>
              <a:rPr lang="en-US" sz="2000" dirty="0" smtClean="0">
                <a:latin typeface="Brandon Grotesque Light" panose="020B0303020203060202" pitchFamily="34" charset="0"/>
              </a:rPr>
              <a:t>Core team for risk identification</a:t>
            </a:r>
          </a:p>
          <a:p>
            <a:pPr lvl="1"/>
            <a:r>
              <a:rPr lang="en-US" sz="2000" dirty="0" smtClean="0">
                <a:latin typeface="Brandon Grotesque Light" panose="020B0303020203060202" pitchFamily="34" charset="0"/>
              </a:rPr>
              <a:t>Each person allocated different area of risks and come up with a list of risks within that area</a:t>
            </a:r>
          </a:p>
          <a:p>
            <a:r>
              <a:rPr lang="en-US" sz="2400" b="1" dirty="0" smtClean="0">
                <a:latin typeface="Brandon Grotesque Light" panose="020B0303020203060202" pitchFamily="34" charset="0"/>
              </a:rPr>
              <a:t>Delphi technique</a:t>
            </a:r>
          </a:p>
          <a:p>
            <a:pPr lvl="1"/>
            <a:r>
              <a:rPr lang="en-US" sz="2000" dirty="0" smtClean="0">
                <a:latin typeface="Brandon Grotesque Light" panose="020B0303020203060202" pitchFamily="34" charset="0"/>
              </a:rPr>
              <a:t>Facilitator recruit experts to ask questions and identify common answers</a:t>
            </a:r>
          </a:p>
          <a:p>
            <a:pPr lvl="1"/>
            <a:r>
              <a:rPr lang="en-US" sz="2000" dirty="0" smtClean="0">
                <a:latin typeface="Brandon Grotesque Light" panose="020B0303020203060202" pitchFamily="34" charset="0"/>
              </a:rPr>
              <a:t>Results share with expert for validation then share with the panel</a:t>
            </a:r>
          </a:p>
          <a:p>
            <a:r>
              <a:rPr lang="en-US" sz="2400" b="1" dirty="0" smtClean="0">
                <a:latin typeface="Brandon Grotesque Light" panose="020B0303020203060202" pitchFamily="34" charset="0"/>
              </a:rPr>
              <a:t>Mind mapping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188061" y="1963765"/>
            <a:ext cx="4728092" cy="2397608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INFORMATION</a:t>
            </a:r>
            <a:b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GATHERING</a:t>
            </a:r>
            <a:b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METHODS</a:t>
            </a:r>
            <a:endParaRPr lang="th-TH" sz="4400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5631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20621" y="1255712"/>
            <a:ext cx="5549991" cy="382000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Risk is </a:t>
            </a:r>
            <a:r>
              <a:rPr lang="en-US" sz="4000" dirty="0" err="1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prioritised</a:t>
            </a:r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 based on the </a:t>
            </a:r>
            <a:r>
              <a:rPr lang="en-US" sz="4000" b="1" i="1" u="sng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probability</a:t>
            </a:r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 and the level of </a:t>
            </a:r>
            <a:r>
              <a:rPr lang="en-US" sz="4000" b="1" i="1" u="sng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impact</a:t>
            </a:r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Brandon Grotesque Light" panose="020B0303020203060202" pitchFamily="34" charset="0"/>
              </a:rPr>
              <a:t>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25316" y="689470"/>
            <a:ext cx="4541476" cy="4952492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QUALITATIVE</a:t>
            </a:r>
            <a:b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RISK</a:t>
            </a:r>
            <a:b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ANALYSIS</a:t>
            </a:r>
            <a:endParaRPr lang="th-TH" sz="4800" dirty="0">
              <a:latin typeface="Adobe Devanagari" panose="020405030502010202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01" y="2964054"/>
            <a:ext cx="4184706" cy="29385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5303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6091713" y="2556686"/>
            <a:ext cx="5457371" cy="3584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Common tool to </a:t>
            </a:r>
            <a:r>
              <a:rPr lang="en-US" sz="2400" dirty="0" err="1">
                <a:solidFill>
                  <a:schemeClr val="bg1"/>
                </a:solidFill>
                <a:latin typeface="Brandon Grotesque Light" panose="020B0303020203060202" pitchFamily="34" charset="0"/>
              </a:rPr>
              <a:t>categorise</a:t>
            </a:r>
            <a:r>
              <a:rPr lang="en-US" sz="2400" dirty="0">
                <a:solidFill>
                  <a:schemeClr val="bg1"/>
                </a:solidFill>
                <a:latin typeface="Brandon Grotesque Light" panose="020B0303020203060202" pitchFamily="34" charset="0"/>
              </a:rPr>
              <a:t> the risks as HIGH, MEDIUM or LOW </a:t>
            </a: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base on the likelihood of </a:t>
            </a:r>
            <a:r>
              <a:rPr lang="en-US" sz="2400" dirty="0" err="1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occurance</a:t>
            </a: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 and its impact, 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Useful for identifying which risks need immediate attention and which risks are insignificant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53428" y="368584"/>
            <a:ext cx="10676571" cy="100242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PROBABILITY &amp;</a:t>
            </a:r>
            <a:r>
              <a:rPr lang="en-US" sz="4000" dirty="0" smtClean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 IMPACT RISK </a:t>
            </a:r>
            <a:r>
              <a:rPr lang="en-US" sz="4000" dirty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MATRIX</a:t>
            </a:r>
            <a:endParaRPr lang="th-TH" sz="4000" dirty="0">
              <a:solidFill>
                <a:schemeClr val="bg1"/>
              </a:solidFill>
              <a:latin typeface="Adobe Devanagari" panose="020405030502010202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999" y="2206587"/>
            <a:ext cx="4966380" cy="319272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99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414774" y="1512185"/>
            <a:ext cx="5746376" cy="522307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>
                <a:latin typeface="Brandon Grotesque Light" panose="020B0303020203060202" pitchFamily="34" charset="0"/>
              </a:rPr>
              <a:t>Numerical analysis of the probability and impact of each risks.</a:t>
            </a:r>
          </a:p>
          <a:p>
            <a:pPr marL="0" indent="0">
              <a:buNone/>
            </a:pPr>
            <a:endParaRPr lang="en-US" sz="2800" dirty="0" smtClean="0"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Brandon Grotesque Light" panose="020B0303020203060202" pitchFamily="34" charset="0"/>
              </a:rPr>
              <a:t>Normally done after the qualitative risk analysis but can be done simultaneously as well. </a:t>
            </a:r>
          </a:p>
          <a:p>
            <a:pPr marL="0" indent="0">
              <a:buNone/>
            </a:pPr>
            <a:endParaRPr lang="en-US" dirty="0"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31185" y="1975349"/>
            <a:ext cx="4641006" cy="239760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QUANTITATIVE</a:t>
            </a:r>
            <a:b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RISK ANALYSIS</a:t>
            </a:r>
            <a:endParaRPr lang="th-TH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636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6453736" y="2506933"/>
            <a:ext cx="5156200" cy="229167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Brandon Grotesque Light" panose="020B0303020203060202" pitchFamily="34" charset="0"/>
              </a:rPr>
              <a:t>H</a:t>
            </a:r>
            <a:r>
              <a:rPr lang="en-US" sz="28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elps to select the best possible actions in situations with uncertain future outcomes.</a:t>
            </a:r>
            <a:endParaRPr lang="th-TH" sz="28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61999" y="350616"/>
            <a:ext cx="10676571" cy="100242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DECISION TREE ANALYSIS</a:t>
            </a:r>
            <a:endParaRPr lang="th-TH" sz="3600" dirty="0">
              <a:solidFill>
                <a:schemeClr val="bg1"/>
              </a:solidFill>
              <a:latin typeface="Adobe Devanagari" panose="02040503050201020203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53" y="1925516"/>
            <a:ext cx="5565531" cy="3871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3152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62000" y="402393"/>
            <a:ext cx="10667998" cy="100242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EXPECTED MONETARY VALUE (EMV)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3"/>
          </p:nvPr>
        </p:nvSpPr>
        <p:spPr>
          <a:xfrm>
            <a:off x="6449786" y="2018793"/>
            <a:ext cx="5257800" cy="22916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Brandon Grotesque Light" panose="020B0303020203060202" pitchFamily="34" charset="0"/>
              </a:rPr>
              <a:t>Numerical concept that calculates the average results of the future outcomes including scenarios that may or may not happen. </a:t>
            </a:r>
          </a:p>
          <a:p>
            <a:pPr marL="0" indent="0">
              <a:buNone/>
            </a:pPr>
            <a:endParaRPr lang="en-US" dirty="0"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dirty="0">
                <a:latin typeface="Brandon Grotesque Light" panose="020B0303020203060202" pitchFamily="34" charset="0"/>
              </a:rPr>
              <a:t>Helps to calculate the amount needed to manage all the identified risks</a:t>
            </a:r>
          </a:p>
          <a:p>
            <a:pPr marL="0" indent="0">
              <a:buNone/>
            </a:pPr>
            <a:endParaRPr lang="en-US" dirty="0"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dirty="0">
                <a:latin typeface="Brandon Grotesque Light" panose="020B0303020203060202" pitchFamily="34" charset="0"/>
              </a:rPr>
              <a:t>Help to identify the choice that requires less money to manage the risks</a:t>
            </a:r>
          </a:p>
          <a:p>
            <a:endParaRPr lang="en-US" dirty="0"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th-TH" dirty="0">
              <a:latin typeface="Brandon Grotesque Light" panose="020B0303020203060202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27" y="2018793"/>
            <a:ext cx="5887003" cy="3568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8167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>
          <a:xfrm>
            <a:off x="6374620" y="2649555"/>
            <a:ext cx="5747656" cy="3178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Shows the consequences of changing one or more variables on an outcome.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Normally created by Spreadsheet software such as Excel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Useful for predicting the outcome of a decision considering a range of variables.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th-TH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SENSITIVITY ANALYSIS</a:t>
            </a:r>
            <a:endParaRPr lang="th-TH" sz="4000" dirty="0">
              <a:solidFill>
                <a:schemeClr val="bg1"/>
              </a:solidFill>
              <a:latin typeface="Adobe Devanagari" panose="020405030502010202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71" y="2127738"/>
            <a:ext cx="5805213" cy="3327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3119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56768" y="97553"/>
            <a:ext cx="5506448" cy="63406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Determining series of responses to both positive risks (opportunities) as well as negative risks.</a:t>
            </a: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Responses should be SMART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	</a:t>
            </a:r>
            <a:r>
              <a:rPr lang="en-US" sz="2400" i="1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Specific, Measurable, Action 	orientated, Realistic and Time-bound</a:t>
            </a:r>
            <a:endParaRPr lang="en-US" sz="2400" i="1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sz="2400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Need to prepare for contingency plan (if risks happen) and fallback plan (when contingency plans are not effective)</a:t>
            </a:r>
            <a:endParaRPr lang="en-US" sz="24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6115" y="548792"/>
            <a:ext cx="4541476" cy="4952492"/>
          </a:xfrm>
        </p:spPr>
        <p:txBody>
          <a:bodyPr>
            <a:normAutofit/>
          </a:bodyPr>
          <a:lstStyle/>
          <a:p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RISK</a:t>
            </a:r>
            <a:b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RESPONSE</a:t>
            </a:r>
            <a:b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PLANNING</a:t>
            </a:r>
            <a:endParaRPr lang="th-TH" sz="4800" dirty="0">
              <a:latin typeface="Adobe Devanagari" panose="02040503050201020203" pitchFamily="18" charset="0"/>
            </a:endParaRPr>
          </a:p>
        </p:txBody>
      </p:sp>
      <p:pic>
        <p:nvPicPr>
          <p:cNvPr id="1026" name="Picture 2" descr="Image result for risk response carto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16" y="3025038"/>
            <a:ext cx="4274475" cy="27776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287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449973" y="804893"/>
            <a:ext cx="5746376" cy="5223072"/>
          </a:xfrm>
        </p:spPr>
        <p:txBody>
          <a:bodyPr/>
          <a:lstStyle/>
          <a:p>
            <a:r>
              <a:rPr lang="en-GB" dirty="0" smtClean="0">
                <a:latin typeface="Brandon Grotesque Light" panose="020B0303020203060202" pitchFamily="34" charset="0"/>
              </a:rPr>
              <a:t>Exploit</a:t>
            </a:r>
          </a:p>
          <a:p>
            <a:pPr lvl="1"/>
            <a:r>
              <a:rPr lang="en-GB" dirty="0" smtClean="0">
                <a:latin typeface="Brandon Grotesque Light" panose="020B0303020203060202" pitchFamily="34" charset="0"/>
              </a:rPr>
              <a:t>Ensuring that the situation will happen and reap as much reward from it as possible </a:t>
            </a:r>
          </a:p>
          <a:p>
            <a:r>
              <a:rPr lang="en-GB" dirty="0" smtClean="0">
                <a:latin typeface="Brandon Grotesque Light" panose="020B0303020203060202" pitchFamily="34" charset="0"/>
              </a:rPr>
              <a:t>Share</a:t>
            </a:r>
          </a:p>
          <a:p>
            <a:pPr lvl="1"/>
            <a:r>
              <a:rPr lang="en-GB" dirty="0" smtClean="0">
                <a:latin typeface="Brandon Grotesque Light" panose="020B0303020203060202" pitchFamily="34" charset="0"/>
              </a:rPr>
              <a:t>Share the opportunity to other party who can enhance the situation to share the responsibility and ownership</a:t>
            </a:r>
          </a:p>
          <a:p>
            <a:r>
              <a:rPr lang="en-GB" dirty="0" smtClean="0">
                <a:latin typeface="Brandon Grotesque Light" panose="020B0303020203060202" pitchFamily="34" charset="0"/>
              </a:rPr>
              <a:t>Enhance</a:t>
            </a:r>
          </a:p>
          <a:p>
            <a:pPr lvl="1"/>
            <a:r>
              <a:rPr lang="en-GB" dirty="0" smtClean="0">
                <a:latin typeface="Brandon Grotesque Light" panose="020B0303020203060202" pitchFamily="34" charset="0"/>
              </a:rPr>
              <a:t>Strengthen the positive impacts attached to the situation</a:t>
            </a:r>
          </a:p>
          <a:p>
            <a:r>
              <a:rPr lang="en-GB" dirty="0" smtClean="0">
                <a:latin typeface="Brandon Grotesque Light" panose="020B0303020203060202" pitchFamily="34" charset="0"/>
              </a:rPr>
              <a:t>Accept</a:t>
            </a:r>
          </a:p>
          <a:p>
            <a:pPr lvl="1"/>
            <a:r>
              <a:rPr lang="en-GB" dirty="0" smtClean="0">
                <a:latin typeface="Brandon Grotesque Light" panose="020B0303020203060202" pitchFamily="34" charset="0"/>
              </a:rPr>
              <a:t>Take advantage of the opportunity but not actively pursuing it </a:t>
            </a:r>
          </a:p>
          <a:p>
            <a:endParaRPr lang="th-TH" dirty="0"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66354" y="2100285"/>
            <a:ext cx="4641006" cy="2397608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POSITIVE RISK RESPONSE</a:t>
            </a:r>
            <a:endParaRPr lang="th-TH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446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261287" y="804893"/>
            <a:ext cx="5746376" cy="5223072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Brandon Grotesque Light" panose="020B0303020203060202" pitchFamily="34" charset="0"/>
              </a:rPr>
              <a:t>Avoid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Change the project’s objectives, reduce the scope or modify the schedule to avoid the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Transfer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Transfer the risk to third party who are more equipped to manage the risk 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Does not get rid of the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Mitigate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Reduce the impact of the risk on the project e.g. adopting less complex processes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Accept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Risk cannot be alleviated or eliminated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Need contingency plan regarding time, resource or money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37365" y="552840"/>
            <a:ext cx="4641006" cy="2397608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NEGATIVE RISK RESPONSE</a:t>
            </a:r>
            <a:endParaRPr lang="th-TH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5966" y="3169991"/>
            <a:ext cx="4803803" cy="27612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38169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OUTLINE and OBJECTIVES</a:t>
            </a:r>
            <a:endParaRPr lang="th-TH" sz="4400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49923" y="2496564"/>
            <a:ext cx="5373757" cy="3215151"/>
          </a:xfrm>
        </p:spPr>
        <p:txBody>
          <a:bodyPr>
            <a:noAutofit/>
          </a:bodyPr>
          <a:lstStyle/>
          <a:p>
            <a:r>
              <a:rPr lang="en-US" sz="2500" dirty="0" smtClean="0">
                <a:latin typeface="Brandon Grotesque Light" panose="020B0303020203060202" pitchFamily="34" charset="0"/>
              </a:rPr>
              <a:t>What is risk and risk management</a:t>
            </a:r>
          </a:p>
          <a:p>
            <a:r>
              <a:rPr lang="en-US" sz="2500" dirty="0" smtClean="0">
                <a:latin typeface="Brandon Grotesque Light" panose="020B0303020203060202" pitchFamily="34" charset="0"/>
              </a:rPr>
              <a:t>The process of risk management and why is it important for project management </a:t>
            </a:r>
            <a:endParaRPr lang="th-TH" sz="2500" dirty="0">
              <a:latin typeface="Brandon Grotesque Light" panose="020B0303020203060202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C19ED-7CFA-4AF2-BE7E-6017F4B12C9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/>
          </p:nvPr>
        </p:nvSpPr>
        <p:spPr>
          <a:xfrm>
            <a:off x="6457221" y="2496564"/>
            <a:ext cx="5051907" cy="3360925"/>
          </a:xfrm>
        </p:spPr>
        <p:txBody>
          <a:bodyPr>
            <a:normAutofit/>
          </a:bodyPr>
          <a:lstStyle/>
          <a:p>
            <a:r>
              <a:rPr lang="en-US" sz="2500" dirty="0" smtClean="0">
                <a:latin typeface="Brandon Grotesque Light" panose="020B0303020203060202" pitchFamily="34" charset="0"/>
              </a:rPr>
              <a:t>Understand what is risk and the importance of risk management</a:t>
            </a:r>
          </a:p>
          <a:p>
            <a:r>
              <a:rPr lang="en-US" sz="2500" dirty="0" smtClean="0">
                <a:latin typeface="Brandon Grotesque Light" panose="020B0303020203060202" pitchFamily="34" charset="0"/>
              </a:rPr>
              <a:t>Understand the process of risk management and its usefulness</a:t>
            </a:r>
            <a:endParaRPr lang="th-TH" sz="2500" dirty="0">
              <a:latin typeface="Brandon Grotesque Light" panose="020B03030202030602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233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484306" y="713931"/>
            <a:ext cx="5746376" cy="5223072"/>
          </a:xfrm>
        </p:spPr>
        <p:txBody>
          <a:bodyPr/>
          <a:lstStyle/>
          <a:p>
            <a:r>
              <a:rPr lang="en-US" dirty="0">
                <a:latin typeface="Brandon Grotesque Light" panose="020B0303020203060202" pitchFamily="34" charset="0"/>
              </a:rPr>
              <a:t>Secondary risk</a:t>
            </a:r>
          </a:p>
          <a:p>
            <a:pPr lvl="1"/>
            <a:r>
              <a:rPr lang="en-US" dirty="0">
                <a:latin typeface="Brandon Grotesque Light" panose="020B0303020203060202" pitchFamily="34" charset="0"/>
              </a:rPr>
              <a:t>Risks which are direct results of implementing risk </a:t>
            </a:r>
            <a:r>
              <a:rPr lang="en-US" dirty="0" smtClean="0">
                <a:latin typeface="Brandon Grotesque Light" panose="020B0303020203060202" pitchFamily="34" charset="0"/>
              </a:rPr>
              <a:t>responses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Residual risk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Risks that are </a:t>
            </a:r>
            <a:r>
              <a:rPr lang="en-US" dirty="0">
                <a:latin typeface="Brandon Grotesque Light" panose="020B0303020203060202" pitchFamily="34" charset="0"/>
              </a:rPr>
              <a:t>e</a:t>
            </a:r>
            <a:r>
              <a:rPr lang="en-US" dirty="0" smtClean="0">
                <a:latin typeface="Brandon Grotesque Light" panose="020B0303020203060202" pitchFamily="34" charset="0"/>
              </a:rPr>
              <a:t>xpected to remain after the response planning has been taken </a:t>
            </a:r>
          </a:p>
          <a:p>
            <a:pPr lvl="1"/>
            <a:r>
              <a:rPr lang="en-US" dirty="0" smtClean="0">
                <a:latin typeface="Brandon Grotesque Light" panose="020B0303020203060202" pitchFamily="34" charset="0"/>
              </a:rPr>
              <a:t>Often minor and seen as leftovers risks but evaluation is required still</a:t>
            </a:r>
          </a:p>
          <a:p>
            <a:pPr marL="402336" lvl="1" indent="0">
              <a:buNone/>
            </a:pPr>
            <a:endParaRPr lang="en-US" dirty="0" smtClean="0">
              <a:latin typeface="Brandon Grotesque Light" panose="020B0303020203060202" pitchFamily="34" charset="0"/>
            </a:endParaRPr>
          </a:p>
          <a:p>
            <a:pPr marL="402336" lvl="1" indent="0">
              <a:buNone/>
            </a:pPr>
            <a:r>
              <a:rPr lang="en-US" b="1" i="1" dirty="0" smtClean="0">
                <a:latin typeface="Brandon Grotesque Light" panose="020B0303020203060202" pitchFamily="34" charset="0"/>
              </a:rPr>
              <a:t>Both risks need to be taken into account during the identification process and closely monitored to see whether contingency plan is needed</a:t>
            </a:r>
            <a:endParaRPr lang="en-US" b="1" i="1" dirty="0">
              <a:latin typeface="Brandon Grotesque Light" panose="020B0303020203060202" pitchFamily="34" charset="0"/>
            </a:endParaRPr>
          </a:p>
          <a:p>
            <a:pPr marL="402336" lvl="1" indent="0">
              <a:buNone/>
            </a:pPr>
            <a:endParaRPr lang="en-US" dirty="0"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8770" y="2126663"/>
            <a:ext cx="4641006" cy="2397608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RESIDUAL AND SECONDARY RISK</a:t>
            </a:r>
            <a:endParaRPr lang="th-TH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4888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06172" y="905607"/>
            <a:ext cx="5505450" cy="50501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Process of executing the risk management cycle to ensure the effectiveness throughout the project. 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This process can involve selecting different strategies, modifying the projects or implementing fall back plans.</a:t>
            </a:r>
            <a:endParaRPr lang="en-GB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98076" y="2333631"/>
            <a:ext cx="4376147" cy="4952492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GB" sz="4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RISK </a:t>
            </a:r>
            <a:r>
              <a:rPr lang="en-GB" sz="40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CONTROL </a:t>
            </a:r>
            <a:br>
              <a:rPr lang="en-GB" sz="40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GB" sz="40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AND</a:t>
            </a:r>
            <a:r>
              <a:rPr lang="en-GB" sz="4000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en-GB" sz="40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MONITORING </a:t>
            </a:r>
            <a:endParaRPr lang="th-TH" sz="4000" dirty="0"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105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11750" y="1278554"/>
            <a:ext cx="5505450" cy="4214191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audit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Need to be scheduled regularly to identify new risks</a:t>
            </a:r>
          </a:p>
          <a:p>
            <a:pPr marL="402336" lvl="1" indent="0"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reassessment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Evaluate the effectiveness of the risk response planning</a:t>
            </a:r>
          </a:p>
          <a:p>
            <a:pPr marL="402336" lvl="1" indent="0"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Trend analysis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Monitoring overall performance of the project</a:t>
            </a:r>
            <a:endParaRPr lang="th-TH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14641" y="2403969"/>
            <a:ext cx="4249928" cy="4952492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TOOLS FOR RISK MONITORING</a:t>
            </a:r>
            <a:endParaRPr lang="th-TH" sz="4400" dirty="0"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9723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10572" y="129619"/>
            <a:ext cx="5505450" cy="60550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Uncertain circumstances that if occurs can result in positive or negative outcomes on the project.</a:t>
            </a: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09953" y="2754771"/>
            <a:ext cx="4110653" cy="1666374"/>
          </a:xfrm>
        </p:spPr>
        <p:txBody>
          <a:bodyPr>
            <a:noAutofit/>
          </a:bodyPr>
          <a:lstStyle/>
          <a:p>
            <a:pPr algn="ctr"/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WHAT IS RISK?</a:t>
            </a:r>
            <a:endParaRPr lang="th-TH" sz="4800" dirty="0">
              <a:latin typeface="Adobe Devanagari" panose="02040503050201020203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0453" y="3157135"/>
            <a:ext cx="5285688" cy="30275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9978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44626" y="534492"/>
            <a:ext cx="5505450" cy="5896056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An approach that explore and identify the </a:t>
            </a:r>
            <a:r>
              <a:rPr lang="en-US" b="1" u="sng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probability</a:t>
            </a: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 of risks as well as mitigate the </a:t>
            </a:r>
            <a:r>
              <a:rPr lang="en-US" b="1" u="sng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impact</a:t>
            </a:r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 of risks towards the project’s objectives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th-TH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437192"/>
            <a:ext cx="4976446" cy="4952492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WHAT IS RISK MANAGEMENT?</a:t>
            </a:r>
            <a:endParaRPr lang="th-TH" sz="4800" dirty="0">
              <a:latin typeface="Adobe Devanagari" panose="020405030502010202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4626" y="3289089"/>
            <a:ext cx="5537272" cy="27902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8869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62000" y="402393"/>
            <a:ext cx="10667998" cy="1002422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WHY IS RISK MANAGEMENT IMPORTANT</a:t>
            </a:r>
            <a:endParaRPr lang="en-US" sz="4000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1C65-5310-42F3-BA62-63E7E01D96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62000" y="3050196"/>
            <a:ext cx="3348000" cy="2291676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800" dirty="0" smtClean="0">
                <a:latin typeface="Brandon Grotesque Light" panose="020B0303020203060202" pitchFamily="34" charset="0"/>
              </a:rPr>
              <a:t>Ensure successful completion of the project</a:t>
            </a:r>
            <a:endParaRPr lang="en-US" sz="2800" dirty="0">
              <a:latin typeface="Brandon Grotesque Light" panose="020B0303020203060202" pitchFamily="34" charset="0"/>
            </a:endParaRPr>
          </a:p>
          <a:p>
            <a:pPr marL="0" lvl="0" indent="0" algn="ctr">
              <a:buNone/>
            </a:pPr>
            <a:endParaRPr lang="en-US" sz="2400" dirty="0">
              <a:latin typeface="Brandon Grotesque Light" panose="020B0303020203060202" pitchFamily="34" charset="0"/>
            </a:endParaRPr>
          </a:p>
          <a:p>
            <a:pPr marL="0" indent="0" algn="ctr">
              <a:buNone/>
            </a:pPr>
            <a:endParaRPr lang="en-US" sz="2400" dirty="0">
              <a:latin typeface="Brandon Grotesque Light" panose="020B0303020203060202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B3829-6AFB-41B3-A1B4-EF5B1CE0002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22000" y="3050196"/>
            <a:ext cx="3348000" cy="1260000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800" dirty="0" err="1" smtClean="0">
                <a:latin typeface="Brandon Grotesque Light" panose="020B0303020203060202" pitchFamily="34" charset="0"/>
              </a:rPr>
              <a:t>Maximise</a:t>
            </a:r>
            <a:r>
              <a:rPr lang="en-US" sz="2800" dirty="0" smtClean="0">
                <a:latin typeface="Brandon Grotesque Light" panose="020B0303020203060202" pitchFamily="34" charset="0"/>
              </a:rPr>
              <a:t> positive opportunities while eliminating negative outcomes </a:t>
            </a:r>
            <a:endParaRPr lang="en-US" sz="2800" dirty="0">
              <a:latin typeface="Brandon Grotesque Light" panose="020B0303020203060202" pitchFamily="34" charset="0"/>
            </a:endParaRPr>
          </a:p>
          <a:p>
            <a:pPr marL="0" indent="0" algn="ctr">
              <a:buNone/>
            </a:pPr>
            <a:endParaRPr lang="en-US" sz="2800" u="sng" dirty="0">
              <a:latin typeface="Brandon Grotesque Light" panose="020B0303020203060202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1F8476-CA40-4F5D-BFDF-703563EA67E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16687" y="3050196"/>
            <a:ext cx="3362170" cy="2291676"/>
          </a:xfrm>
        </p:spPr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800" dirty="0" smtClean="0">
                <a:latin typeface="Brandon Grotesque Light" panose="020B0303020203060202" pitchFamily="34" charset="0"/>
              </a:rPr>
              <a:t>Help stakeholders to set expectations regarding the project</a:t>
            </a:r>
            <a:endParaRPr lang="en-US" sz="2800" dirty="0">
              <a:latin typeface="Brandon Grotesque Light" panose="020B0303020203060202" pitchFamily="34" charset="0"/>
            </a:endParaRPr>
          </a:p>
          <a:p>
            <a:pPr marL="0" indent="0" algn="ctr">
              <a:buNone/>
            </a:pPr>
            <a:endParaRPr lang="en-US" sz="2400" dirty="0">
              <a:latin typeface="Brandon Grotesque Light" panose="020B0303020203060202" pitchFamily="34" charset="0"/>
            </a:endParaRPr>
          </a:p>
        </p:txBody>
      </p:sp>
      <p:sp>
        <p:nvSpPr>
          <p:cNvPr id="6" name="Oval 5" descr="decorative element">
            <a:extLst>
              <a:ext uri="{FF2B5EF4-FFF2-40B4-BE49-F238E27FC236}">
                <a16:creationId xmlns:a16="http://schemas.microsoft.com/office/drawing/2014/main" id="{EBE5B2B2-0684-4BD8-9A66-EEE670977AE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2182368" y="2300620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 descr="decorative element">
            <a:extLst>
              <a:ext uri="{FF2B5EF4-FFF2-40B4-BE49-F238E27FC236}">
                <a16:creationId xmlns:a16="http://schemas.microsoft.com/office/drawing/2014/main" id="{498F9BDC-F173-4590-A94B-9747D471672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855274" y="2300620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 descr="decorative element">
            <a:extLst>
              <a:ext uri="{FF2B5EF4-FFF2-40B4-BE49-F238E27FC236}">
                <a16:creationId xmlns:a16="http://schemas.microsoft.com/office/drawing/2014/main" id="{637BAB53-DA38-4DD5-9A3E-8152A042F2D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9520047" y="2300620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142DF4-4EE3-4660-9BDC-D1E1707D98BC}"/>
              </a:ext>
            </a:extLst>
          </p:cNvPr>
          <p:cNvSpPr txBox="1"/>
          <p:nvPr/>
        </p:nvSpPr>
        <p:spPr>
          <a:xfrm>
            <a:off x="2249680" y="233072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1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124239-D4DF-4D00-AF5F-B08E7F4284D0}"/>
              </a:ext>
            </a:extLst>
          </p:cNvPr>
          <p:cNvSpPr txBox="1"/>
          <p:nvPr/>
        </p:nvSpPr>
        <p:spPr>
          <a:xfrm>
            <a:off x="5928911" y="233072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2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4695A3-1853-4E49-84FD-FE5CBABEF961}"/>
              </a:ext>
            </a:extLst>
          </p:cNvPr>
          <p:cNvSpPr txBox="1"/>
          <p:nvPr/>
        </p:nvSpPr>
        <p:spPr>
          <a:xfrm>
            <a:off x="9587359" y="2330723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</a:rPr>
              <a:t>3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8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46EC-1FC7-4065-BC98-F8A55E539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497" y="2135477"/>
            <a:ext cx="4367578" cy="2278772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4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RISK</a:t>
            </a:r>
            <a:br>
              <a:rPr lang="en-US" sz="44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4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MANAGEMENT</a:t>
            </a:r>
            <a:br>
              <a:rPr lang="en-US" sz="44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400" dirty="0" smtClean="0">
                <a:solidFill>
                  <a:schemeClr val="tx1"/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PROCESS</a:t>
            </a:r>
            <a:endParaRPr lang="en-US" sz="44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1964-E2BB-4A8E-95FD-73EF52089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9647" y="888781"/>
            <a:ext cx="5505450" cy="4886367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identification</a:t>
            </a:r>
            <a:endParaRPr lang="en-US" sz="30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Qualitative risk analysis </a:t>
            </a:r>
            <a:endParaRPr lang="en-US" sz="30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Quantitative risk analysis</a:t>
            </a:r>
            <a:endParaRPr lang="en-US" sz="30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response planning </a:t>
            </a:r>
            <a:endParaRPr lang="en-US" sz="30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lvl="0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sz="3000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monitoring and control </a:t>
            </a:r>
            <a:endParaRPr lang="en-US" sz="30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7" name="Oval 6" descr="decorative element">
            <a:extLst>
              <a:ext uri="{FF2B5EF4-FFF2-40B4-BE49-F238E27FC236}">
                <a16:creationId xmlns:a16="http://schemas.microsoft.com/office/drawing/2014/main" id="{2819A5BD-5ED6-420D-9845-C32F172567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714444" y="1331157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8" name="TextBox 7" descr="decorative element">
            <a:extLst>
              <a:ext uri="{FF2B5EF4-FFF2-40B4-BE49-F238E27FC236}">
                <a16:creationId xmlns:a16="http://schemas.microsoft.com/office/drawing/2014/main" id="{899BC040-0D5E-4E6E-8E95-6B710CABCAF8}"/>
              </a:ext>
            </a:extLst>
          </p:cNvPr>
          <p:cNvSpPr txBox="1"/>
          <p:nvPr/>
        </p:nvSpPr>
        <p:spPr>
          <a:xfrm>
            <a:off x="5785513" y="135547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1</a:t>
            </a:r>
            <a:endParaRPr lang="en-US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9" name="Oval 8" descr="decorative element">
            <a:extLst>
              <a:ext uri="{FF2B5EF4-FFF2-40B4-BE49-F238E27FC236}">
                <a16:creationId xmlns:a16="http://schemas.microsoft.com/office/drawing/2014/main" id="{8D0D6914-3231-4EEA-BA0E-6EB9635E2C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714444" y="220156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0" name="TextBox 9" descr="decorative element">
            <a:extLst>
              <a:ext uri="{FF2B5EF4-FFF2-40B4-BE49-F238E27FC236}">
                <a16:creationId xmlns:a16="http://schemas.microsoft.com/office/drawing/2014/main" id="{DF6C2EE1-FB2F-4893-B2BE-552195DFE5F3}"/>
              </a:ext>
            </a:extLst>
          </p:cNvPr>
          <p:cNvSpPr txBox="1"/>
          <p:nvPr/>
        </p:nvSpPr>
        <p:spPr>
          <a:xfrm>
            <a:off x="5788762" y="223342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2</a:t>
            </a:r>
            <a:endParaRPr lang="en-US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1" name="Oval 10" descr="decorative element">
            <a:extLst>
              <a:ext uri="{FF2B5EF4-FFF2-40B4-BE49-F238E27FC236}">
                <a16:creationId xmlns:a16="http://schemas.microsoft.com/office/drawing/2014/main" id="{C3A7A1F3-DF16-4906-AB99-7271A62BD3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721450" y="3115549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2" name="TextBox 11" descr="decorative element">
            <a:extLst>
              <a:ext uri="{FF2B5EF4-FFF2-40B4-BE49-F238E27FC236}">
                <a16:creationId xmlns:a16="http://schemas.microsoft.com/office/drawing/2014/main" id="{C8F3A396-1948-4D35-BEE9-CC6CB08D2788}"/>
              </a:ext>
            </a:extLst>
          </p:cNvPr>
          <p:cNvSpPr txBox="1"/>
          <p:nvPr/>
        </p:nvSpPr>
        <p:spPr>
          <a:xfrm>
            <a:off x="5788763" y="3149494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3</a:t>
            </a:r>
            <a:endParaRPr lang="en-US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3" name="Oval 12" descr="decorative element">
            <a:extLst>
              <a:ext uri="{FF2B5EF4-FFF2-40B4-BE49-F238E27FC236}">
                <a16:creationId xmlns:a16="http://schemas.microsoft.com/office/drawing/2014/main" id="{22B39FAF-E8F3-4DC0-85F2-0F3005FA85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699031" y="3980194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4" name="TextBox 13" descr="decorative element">
            <a:extLst>
              <a:ext uri="{FF2B5EF4-FFF2-40B4-BE49-F238E27FC236}">
                <a16:creationId xmlns:a16="http://schemas.microsoft.com/office/drawing/2014/main" id="{D662B18B-C838-45CE-B43E-32C743E13974}"/>
              </a:ext>
            </a:extLst>
          </p:cNvPr>
          <p:cNvSpPr txBox="1"/>
          <p:nvPr/>
        </p:nvSpPr>
        <p:spPr>
          <a:xfrm>
            <a:off x="5764839" y="4014139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4</a:t>
            </a:r>
            <a:endParaRPr lang="en-US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5" name="Oval 14" descr="decorative element">
            <a:extLst>
              <a:ext uri="{FF2B5EF4-FFF2-40B4-BE49-F238E27FC236}">
                <a16:creationId xmlns:a16="http://schemas.microsoft.com/office/drawing/2014/main" id="{FD075E26-5BF9-40ED-9945-45C65E2A44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708462" y="4811127"/>
            <a:ext cx="468000" cy="468000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16" name="TextBox 15" descr="decorative element">
            <a:extLst>
              <a:ext uri="{FF2B5EF4-FFF2-40B4-BE49-F238E27FC236}">
                <a16:creationId xmlns:a16="http://schemas.microsoft.com/office/drawing/2014/main" id="{BB8F23EE-E31D-4666-AAD5-11B6D6D93B40}"/>
              </a:ext>
            </a:extLst>
          </p:cNvPr>
          <p:cNvSpPr txBox="1"/>
          <p:nvPr/>
        </p:nvSpPr>
        <p:spPr>
          <a:xfrm>
            <a:off x="5764840" y="4845072"/>
            <a:ext cx="333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2000" dirty="0">
                <a:solidFill>
                  <a:schemeClr val="bg1"/>
                </a:solidFill>
                <a:latin typeface="+mj-lt"/>
                <a:cs typeface="Segoe UI Semibold" panose="020B0702040204020203" pitchFamily="34" charset="0"/>
              </a:rPr>
              <a:t>5</a:t>
            </a:r>
            <a:endParaRPr lang="en-US" sz="2000" dirty="0">
              <a:solidFill>
                <a:schemeClr val="bg1"/>
              </a:solidFill>
              <a:latin typeface="+mj-lt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34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27042" y="886185"/>
            <a:ext cx="5505450" cy="5896056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Developing risk checklists for potential risks and calculate the possibility that the risks might occur on a project</a:t>
            </a:r>
          </a:p>
          <a:p>
            <a:pPr marL="0" indent="0">
              <a:buNone/>
            </a:pPr>
            <a:endParaRPr lang="en-US" dirty="0" smtClean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Brandon Grotesque Light" panose="020B0303020203060202" pitchFamily="34" charset="0"/>
              </a:rPr>
              <a:t>Risk checklists can be based on previous experiences or past projects 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th-TH" dirty="0">
              <a:solidFill>
                <a:schemeClr val="bg1"/>
              </a:solidFill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3092" y="2368800"/>
            <a:ext cx="4891314" cy="4952492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4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RISK </a:t>
            </a:r>
            <a:br>
              <a:rPr lang="en-US" sz="44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</a:br>
            <a:r>
              <a:rPr lang="en-US" sz="4400" dirty="0" smtClean="0">
                <a:latin typeface="Adobe Devanagari" panose="02040503050201020203" pitchFamily="18" charset="0"/>
                <a:cs typeface="Adobe Devanagari" panose="02040503050201020203" pitchFamily="18" charset="0"/>
              </a:rPr>
              <a:t>IDENTIFICATION</a:t>
            </a:r>
            <a:endParaRPr lang="th-TH" sz="4400" dirty="0">
              <a:latin typeface="Adobe Devanagari" panose="02040503050201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35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61460" y="731502"/>
            <a:ext cx="5746376" cy="55703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>
                <a:latin typeface="Brandon Grotesque Light" panose="020B0303020203060202" pitchFamily="34" charset="0"/>
              </a:rPr>
              <a:t>Cost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Poor cost estimation -&gt; increase costs</a:t>
            </a:r>
          </a:p>
          <a:p>
            <a:pPr marL="0" indent="0">
              <a:buNone/>
            </a:pPr>
            <a:r>
              <a:rPr lang="en-US" sz="2200" b="1" dirty="0" smtClean="0">
                <a:latin typeface="Brandon Grotesque Light" panose="020B0303020203060202" pitchFamily="34" charset="0"/>
              </a:rPr>
              <a:t>Scope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More requirements from clients -&gt; Grows in complexity </a:t>
            </a:r>
          </a:p>
          <a:p>
            <a:pPr marL="0" indent="0">
              <a:buNone/>
            </a:pPr>
            <a:r>
              <a:rPr lang="en-US" sz="2200" b="1" dirty="0" smtClean="0">
                <a:latin typeface="Brandon Grotesque Light" panose="020B0303020203060202" pitchFamily="34" charset="0"/>
              </a:rPr>
              <a:t>Scheduling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Unexpected delays e.g. from natural disasters</a:t>
            </a:r>
          </a:p>
          <a:p>
            <a:pPr marL="0" indent="0">
              <a:buNone/>
            </a:pPr>
            <a:r>
              <a:rPr lang="en-US" sz="2200" b="1" dirty="0" smtClean="0">
                <a:latin typeface="Brandon Grotesque Light" panose="020B0303020203060202" pitchFamily="34" charset="0"/>
              </a:rPr>
              <a:t>Resource risk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Outsourcing issues</a:t>
            </a:r>
          </a:p>
          <a:p>
            <a:pPr marL="0" indent="0">
              <a:buNone/>
            </a:pPr>
            <a:r>
              <a:rPr lang="en-US" sz="2200" b="1" dirty="0" smtClean="0">
                <a:latin typeface="Brandon Grotesque Light" panose="020B0303020203060202" pitchFamily="34" charset="0"/>
              </a:rPr>
              <a:t>Technology risk </a:t>
            </a:r>
          </a:p>
          <a:p>
            <a:r>
              <a:rPr lang="en-US" dirty="0" smtClean="0">
                <a:latin typeface="Brandon Grotesque Light" panose="020B0303020203060202" pitchFamily="34" charset="0"/>
              </a:rPr>
              <a:t>Software &amp; hardware malfunctions</a:t>
            </a:r>
            <a:endParaRPr lang="th-TH" dirty="0">
              <a:latin typeface="Brandon Grotesque Light" panose="020B0303020203060202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71420" y="2121920"/>
            <a:ext cx="4500769" cy="239760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MAIN SOURCES OF RISK</a:t>
            </a:r>
            <a:endParaRPr lang="th-TH" dirty="0">
              <a:solidFill>
                <a:schemeClr val="bg1">
                  <a:lumMod val="95000"/>
                </a:schemeClr>
              </a:solidFill>
              <a:latin typeface="Adobe Devanagari" panose="02040503050201020203" pitchFamily="18" charset="0"/>
            </a:endParaRPr>
          </a:p>
        </p:txBody>
      </p:sp>
      <p:sp>
        <p:nvSpPr>
          <p:cNvPr id="4" name="Oval 3" descr="decorative element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77504" y="731502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5" name="Oval 4" descr="decorative element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48953" y="1703254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6" name="Oval 5" descr="decorative element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48953" y="2965088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7" name="Oval 6" descr="decorative element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48953" y="3906934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8" name="Oval 7" descr="decorative element">
            <a:extLst>
              <a:ext uri="{FF2B5EF4-FFF2-40B4-BE49-F238E27FC236}">
                <a16:creationId xmlns:a16="http://schemas.microsoft.com/office/drawing/2014/main" id="{C9975B72-4581-4DBC-941E-6521DE4D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448953" y="4848780"/>
            <a:ext cx="468000" cy="468000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j-lt"/>
              <a:cs typeface="Segoe UI Semibold" panose="020B07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1845" y="780836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bg1"/>
                </a:solidFill>
                <a:cs typeface="Segoe UI Semibold" panose="020B0702040204020203" pitchFamily="34" charset="0"/>
              </a:rPr>
              <a:t>1</a:t>
            </a:r>
            <a:endParaRPr lang="en-US" dirty="0">
              <a:solidFill>
                <a:schemeClr val="bg1"/>
              </a:solidFill>
              <a:cs typeface="Segoe UI Semibold" panose="020B07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23294" y="1752588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bg1"/>
                </a:solidFill>
                <a:cs typeface="Segoe UI Semibold" panose="020B0702040204020203" pitchFamily="34" charset="0"/>
              </a:rPr>
              <a:t>2</a:t>
            </a:r>
            <a:endParaRPr lang="en-US" dirty="0">
              <a:solidFill>
                <a:schemeClr val="bg1"/>
              </a:solidFill>
              <a:cs typeface="Segoe UI Semibold" panose="020B0702040204020203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33329" y="3014422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 smtClean="0">
                <a:solidFill>
                  <a:schemeClr val="bg1"/>
                </a:solidFill>
                <a:cs typeface="Segoe UI Semibold" panose="020B0702040204020203" pitchFamily="34" charset="0"/>
              </a:rPr>
              <a:t>3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24537" y="3956268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bg1"/>
                </a:solidFill>
                <a:cs typeface="Segoe UI Semibold" panose="020B0702040204020203" pitchFamily="34" charset="0"/>
              </a:rPr>
              <a:t>4</a:t>
            </a:r>
            <a:endParaRPr lang="en-US" dirty="0">
              <a:solidFill>
                <a:schemeClr val="bg1"/>
              </a:solidFill>
              <a:cs typeface="Segoe UI Semibold" panose="020B07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23294" y="4898114"/>
            <a:ext cx="3193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ZA" dirty="0">
                <a:solidFill>
                  <a:schemeClr val="bg1"/>
                </a:solidFill>
                <a:cs typeface="Segoe UI Semibold" panose="020B0702040204020203" pitchFamily="34" charset="0"/>
              </a:rPr>
              <a:t>5</a:t>
            </a:r>
            <a:endParaRPr lang="en-US" dirty="0">
              <a:solidFill>
                <a:schemeClr val="bg1"/>
              </a:solidFill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89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859B8-20D7-4327-B945-9DB34BBA1DF7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762000" y="402393"/>
            <a:ext cx="10667998" cy="100242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dobe Devanagari" panose="02040503050201020203" pitchFamily="18" charset="0"/>
                <a:cs typeface="Adobe Devanagari" panose="02040503050201020203" pitchFamily="18" charset="0"/>
              </a:rPr>
              <a:t>RISK BREAKDOWN STRUCTURE (RBS)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08" y="1895701"/>
            <a:ext cx="5702991" cy="40024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Content Placeholder 1"/>
          <p:cNvSpPr>
            <a:spLocks noGrp="1"/>
          </p:cNvSpPr>
          <p:nvPr>
            <p:ph sz="quarter" idx="13"/>
          </p:nvPr>
        </p:nvSpPr>
        <p:spPr>
          <a:xfrm>
            <a:off x="6493747" y="2524546"/>
            <a:ext cx="5257800" cy="22916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Brandon Grotesque Light" panose="020B0303020203060202" pitchFamily="34" charset="0"/>
              </a:rPr>
              <a:t>Hierarchical representation of risks that </a:t>
            </a:r>
          </a:p>
          <a:p>
            <a:r>
              <a:rPr lang="en-US" sz="2400" dirty="0">
                <a:latin typeface="Brandon Grotesque Light" panose="020B0303020203060202" pitchFamily="34" charset="0"/>
              </a:rPr>
              <a:t>H</a:t>
            </a:r>
            <a:r>
              <a:rPr lang="en-US" sz="2400" dirty="0" smtClean="0">
                <a:latin typeface="Brandon Grotesque Light" panose="020B0303020203060202" pitchFamily="34" charset="0"/>
              </a:rPr>
              <a:t>elps to structure the management process</a:t>
            </a:r>
          </a:p>
          <a:p>
            <a:r>
              <a:rPr lang="en-US" sz="2400" dirty="0" smtClean="0">
                <a:latin typeface="Brandon Grotesque Light" panose="020B0303020203060202" pitchFamily="34" charset="0"/>
              </a:rPr>
              <a:t>Ensure coverage during the identification process</a:t>
            </a:r>
          </a:p>
          <a:p>
            <a:pPr marL="0" indent="0">
              <a:buNone/>
            </a:pPr>
            <a:endParaRPr lang="en-US" sz="2400" dirty="0" smtClean="0">
              <a:latin typeface="Brandon Grotesque Light" panose="020B0303020203060202" pitchFamily="34" charset="0"/>
            </a:endParaRPr>
          </a:p>
          <a:p>
            <a:pPr marL="0" indent="0">
              <a:buNone/>
            </a:pPr>
            <a:endParaRPr lang="th-TH" sz="2400" dirty="0">
              <a:latin typeface="Brandon Grotesque Light" panose="020B03030202030602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62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Custom 5">
      <a:majorFont>
        <a:latin typeface="Franklin Gothic Demi"/>
        <a:ea typeface=""/>
        <a:cs typeface=""/>
      </a:majorFont>
      <a:minorFont>
        <a:latin typeface="Franklin Gothic Medium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 w="57150">
          <a:noFill/>
        </a:ln>
        <a:effectLst>
          <a:outerShdw blurRad="63500" sx="102000" sy="102000" algn="c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afety Features_SL_v4" id="{2E845115-D7EA-47A1-8C85-FFF01EE12C45}" vid="{96CBC896-B2AE-4284-B175-D043ED878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85429E6-13D0-4D69-B2AD-EDA3074FAB41}">
  <we:reference id="wa104381063" version="1.0.0.0" store="en-US" storeType="OMEX"/>
  <we:alternateReferences>
    <we:reference id="wa104381063" version="1.0.0.0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E13AB06-BF88-4433-A0BD-F8B544C9B5C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797F60B-DD54-48B5-A371-5DA4912C13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8C76B70-05A8-4DEE-8E00-4F383FBFCA23}">
  <ds:schemaRefs>
    <ds:schemaRef ds:uri="http://purl.org/dc/elements/1.1/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6dc4bcd6-49db-4c07-9060-8acfc67cef9f"/>
    <ds:schemaRef ds:uri="fb0879af-3eba-417a-a55a-ffe6dcd6ca77"/>
    <ds:schemaRef ds:uri="http://schemas.microsoft.com/office/2006/documentManagement/types"/>
    <ds:schemaRef ds:uri="http://schemas.openxmlformats.org/package/2006/metadata/core-properties"/>
    <ds:schemaRef ds:uri="http://schemas.microsoft.com/sharepoint/v3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Safety procedures</Template>
  <TotalTime>0</TotalTime>
  <Words>774</Words>
  <Application>Microsoft Office PowerPoint</Application>
  <PresentationFormat>Widescreen</PresentationFormat>
  <Paragraphs>151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Cordia New</vt:lpstr>
      <vt:lpstr>Adobe Devanagari</vt:lpstr>
      <vt:lpstr>Segoe UI</vt:lpstr>
      <vt:lpstr>Arial</vt:lpstr>
      <vt:lpstr>Calibri</vt:lpstr>
      <vt:lpstr>Brandon Grotesque Light</vt:lpstr>
      <vt:lpstr>Franklin Gothic Demi</vt:lpstr>
      <vt:lpstr>Franklin Gothic Medium</vt:lpstr>
      <vt:lpstr>Corbel</vt:lpstr>
      <vt:lpstr>Segoe UI Semibold</vt:lpstr>
      <vt:lpstr>Headlines</vt:lpstr>
      <vt:lpstr>RISK MANAGEMENT</vt:lpstr>
      <vt:lpstr>OUTLINE and OBJECTIVES</vt:lpstr>
      <vt:lpstr>WHAT IS RISK?</vt:lpstr>
      <vt:lpstr>WHAT IS RISK MANAGEMENT?</vt:lpstr>
      <vt:lpstr>WHY IS RISK MANAGEMENT IMPORTANT</vt:lpstr>
      <vt:lpstr>RISK MANAGEMENT PROCESS</vt:lpstr>
      <vt:lpstr>RISK  IDENTIFICATION</vt:lpstr>
      <vt:lpstr>MAIN SOURCES OF RISK</vt:lpstr>
      <vt:lpstr>RISK BREAKDOWN STRUCTURE (RBS)</vt:lpstr>
      <vt:lpstr>INFORMATION GATHERING METHODS</vt:lpstr>
      <vt:lpstr>QUALITATIVE RISK ANALYSIS</vt:lpstr>
      <vt:lpstr>PROBABILITY &amp; IMPACT RISK MATRIX</vt:lpstr>
      <vt:lpstr>QUANTITATIVE RISK ANALYSIS</vt:lpstr>
      <vt:lpstr>DECISION TREE ANALYSIS</vt:lpstr>
      <vt:lpstr>EXPECTED MONETARY VALUE (EMV)</vt:lpstr>
      <vt:lpstr>SENSITIVITY ANALYSIS</vt:lpstr>
      <vt:lpstr>RISK RESPONSE PLANNING</vt:lpstr>
      <vt:lpstr>POSITIVE RISK RESPONSE</vt:lpstr>
      <vt:lpstr>NEGATIVE RISK RESPONSE</vt:lpstr>
      <vt:lpstr>RESIDUAL AND SECONDARY RISK</vt:lpstr>
      <vt:lpstr>RISK CONTROL  AND MONITORING </vt:lpstr>
      <vt:lpstr>TOOLS FOR RISK MONITORING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2018-10-18T10:53:49Z</dcterms:created>
  <dcterms:modified xsi:type="dcterms:W3CDTF">2018-10-22T21:30:28Z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